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31" r:id="rId2"/>
    <p:sldId id="338" r:id="rId3"/>
    <p:sldId id="340" r:id="rId4"/>
    <p:sldId id="341" r:id="rId5"/>
    <p:sldId id="346" r:id="rId6"/>
    <p:sldId id="347" r:id="rId7"/>
    <p:sldId id="343" r:id="rId8"/>
    <p:sldId id="344" r:id="rId9"/>
    <p:sldId id="34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A"/>
    <a:srgbClr val="B5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2" autoAdjust="0"/>
    <p:restoredTop sz="82616" autoAdjust="0"/>
  </p:normalViewPr>
  <p:slideViewPr>
    <p:cSldViewPr snapToGrid="0" snapToObjects="1">
      <p:cViewPr varScale="1">
        <p:scale>
          <a:sx n="114" d="100"/>
          <a:sy n="114" d="100"/>
        </p:scale>
        <p:origin x="171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922EA-D61D-8C45-8290-61511ECB5E8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ED994-29B3-804B-BC86-4C4445415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7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0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D994-29B3-804B-BC86-4C44454157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 typeface="Arial" panose="020B0604020202020204" pitchFamily="34" charset="0"/>
              <a:buChar char="•"/>
              <a:defRPr/>
            </a:lvl1pPr>
            <a:lvl2pPr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>
              <a:buFont typeface="Arial" panose="020B0604020202020204" pitchFamily="34" charset="0"/>
              <a:buChar char="•"/>
              <a:defRPr/>
            </a:lvl4pPr>
            <a:lvl5pP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6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2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3483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Arial" panose="020B0604020202020204" pitchFamily="34" charset="0"/>
              <a:buChar char="•"/>
              <a:defRPr/>
            </a:lvl2pPr>
            <a:lvl4pPr>
              <a:buFont typeface="Arial" panose="020B0604020202020204" pitchFamily="34" charset="0"/>
              <a:buChar char="•"/>
              <a:defRPr/>
            </a:lvl4pPr>
            <a:lvl5pP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5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1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1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Arial" panose="020B0604020202020204" pitchFamily="34" charset="0"/>
              <a:buChar char="•"/>
              <a:defRPr sz="2000"/>
            </a:lvl2pPr>
            <a:lvl3pPr>
              <a:defRPr sz="1800"/>
            </a:lvl3pPr>
            <a:lvl4pPr>
              <a:buFont typeface="Arial" panose="020B0604020202020204" pitchFamily="34" charset="0"/>
              <a:buChar char="•"/>
              <a:defRPr sz="1600"/>
            </a:lvl4pPr>
            <a:lvl5pP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buFont typeface="Arial" panose="020B0604020202020204" pitchFamily="34" charset="0"/>
              <a:buChar char="•"/>
              <a:defRPr sz="2000"/>
            </a:lvl2pPr>
            <a:lvl3pPr>
              <a:buFont typeface="Arial" panose="020B0604020202020204" pitchFamily="34" charset="0"/>
              <a:buChar char="•"/>
              <a:defRPr sz="1800"/>
            </a:lvl3pPr>
            <a:lvl4pPr>
              <a:buFont typeface="Arial" panose="020B0604020202020204" pitchFamily="34" charset="0"/>
              <a:buChar char="•"/>
              <a:defRPr sz="1600"/>
            </a:lvl4pPr>
            <a:lvl5pP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5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buFont typeface="Arial" panose="020B0604020202020204" pitchFamily="34" charset="0"/>
              <a:buChar char="•"/>
              <a:defRPr sz="2800"/>
            </a:lvl2pPr>
            <a:lvl3pPr>
              <a:buFont typeface="Arial" panose="020B0604020202020204" pitchFamily="34" charset="0"/>
              <a:buChar char="•"/>
              <a:defRPr sz="2400"/>
            </a:lvl3pPr>
            <a:lvl4pPr>
              <a:buFont typeface="Arial" panose="020B0604020202020204" pitchFamily="34" charset="0"/>
              <a:buChar char="•"/>
              <a:defRPr sz="2000"/>
            </a:lvl4pPr>
            <a:lvl5pPr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0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9BA79-0B10-1B40-8858-2539F3D50CB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38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2FD67-8D17-984F-B95A-0D94A8DB4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8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450" y="898953"/>
            <a:ext cx="8927532" cy="81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51" y="1863252"/>
            <a:ext cx="8927532" cy="486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785B1-8B6E-734B-AD43-8361392075D8}"/>
              </a:ext>
            </a:extLst>
          </p:cNvPr>
          <p:cNvSpPr/>
          <p:nvPr userDrawn="1"/>
        </p:nvSpPr>
        <p:spPr>
          <a:xfrm>
            <a:off x="0" y="0"/>
            <a:ext cx="9144000" cy="768485"/>
          </a:xfrm>
          <a:prstGeom prst="rect">
            <a:avLst/>
          </a:prstGeom>
          <a:solidFill>
            <a:srgbClr val="A8000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46BD0-8136-6346-8455-B94DF7CE1A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8740" y="130468"/>
            <a:ext cx="1822816" cy="5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4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A8000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6D375-88A7-0340-AE96-308726FF7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/>
          <a:stretch/>
        </p:blipFill>
        <p:spPr>
          <a:xfrm>
            <a:off x="0" y="772133"/>
            <a:ext cx="9144000" cy="60858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954A3A-81E5-F346-8CA1-1290456E4B96}"/>
              </a:ext>
            </a:extLst>
          </p:cNvPr>
          <p:cNvSpPr/>
          <p:nvPr/>
        </p:nvSpPr>
        <p:spPr>
          <a:xfrm>
            <a:off x="0" y="3287949"/>
            <a:ext cx="3874623" cy="611358"/>
          </a:xfrm>
          <a:prstGeom prst="rect">
            <a:avLst/>
          </a:prstGeom>
          <a:solidFill>
            <a:srgbClr val="A8000A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E44AB-409E-3E48-A9B2-9E75A46E6444}"/>
              </a:ext>
            </a:extLst>
          </p:cNvPr>
          <p:cNvSpPr/>
          <p:nvPr/>
        </p:nvSpPr>
        <p:spPr>
          <a:xfrm>
            <a:off x="0" y="0"/>
            <a:ext cx="9144000" cy="768485"/>
          </a:xfrm>
          <a:prstGeom prst="rect">
            <a:avLst/>
          </a:prstGeom>
          <a:solidFill>
            <a:srgbClr val="A8000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276E2A-9E49-2045-9B7A-FB77A7B8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740" y="130468"/>
            <a:ext cx="1822816" cy="5316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619E2A-7AA3-7D45-ADB8-B32D7617293D}"/>
              </a:ext>
            </a:extLst>
          </p:cNvPr>
          <p:cNvSpPr/>
          <p:nvPr/>
        </p:nvSpPr>
        <p:spPr>
          <a:xfrm>
            <a:off x="0" y="2676591"/>
            <a:ext cx="4863831" cy="611358"/>
          </a:xfrm>
          <a:prstGeom prst="rect">
            <a:avLst/>
          </a:prstGeom>
          <a:solidFill>
            <a:srgbClr val="A8000A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52FDC8-A2D3-8045-8D5C-7B9321C0EEAA}"/>
              </a:ext>
            </a:extLst>
          </p:cNvPr>
          <p:cNvSpPr/>
          <p:nvPr/>
        </p:nvSpPr>
        <p:spPr>
          <a:xfrm>
            <a:off x="0" y="2065233"/>
            <a:ext cx="3874622" cy="611358"/>
          </a:xfrm>
          <a:prstGeom prst="rect">
            <a:avLst/>
          </a:prstGeom>
          <a:solidFill>
            <a:srgbClr val="A8000A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D603499-2311-6242-AEE8-6D67B536CDE0}"/>
              </a:ext>
            </a:extLst>
          </p:cNvPr>
          <p:cNvSpPr txBox="1">
            <a:spLocks/>
          </p:cNvSpPr>
          <p:nvPr/>
        </p:nvSpPr>
        <p:spPr>
          <a:xfrm>
            <a:off x="5136933" y="6085867"/>
            <a:ext cx="3874623" cy="730855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>
              <a:spcBef>
                <a:spcPts val="600"/>
              </a:spcBef>
            </a:pPr>
            <a:r>
              <a:rPr lang="en-GB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Presented by Bob Bray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C18666-4B88-C246-96CE-9915608B7537}"/>
              </a:ext>
            </a:extLst>
          </p:cNvPr>
          <p:cNvSpPr txBox="1">
            <a:spLocks/>
          </p:cNvSpPr>
          <p:nvPr/>
        </p:nvSpPr>
        <p:spPr>
          <a:xfrm>
            <a:off x="125879" y="2068881"/>
            <a:ext cx="4737952" cy="17540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</a:p>
          <a:p>
            <a:pPr algn="l">
              <a:spcBef>
                <a:spcPts val="0"/>
              </a:spcBef>
            </a:pPr>
            <a:r>
              <a:rPr lang="en-GB" sz="36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</a:t>
            </a:r>
          </a:p>
          <a:p>
            <a:pPr algn="l">
              <a:spcBef>
                <a:spcPts val="0"/>
              </a:spcBef>
            </a:pPr>
            <a:r>
              <a:rPr lang="en-GB" sz="36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Landscapes</a:t>
            </a:r>
          </a:p>
        </p:txBody>
      </p:sp>
    </p:spTree>
    <p:extLst>
      <p:ext uri="{BB962C8B-B14F-4D97-AF65-F5344CB8AC3E}">
        <p14:creationId xmlns:p14="http://schemas.microsoft.com/office/powerpoint/2010/main" val="177380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BE68D-D98B-7C41-8B9C-BC213F3EE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1" t="5004" r="7846" b="8346"/>
          <a:stretch/>
        </p:blipFill>
        <p:spPr>
          <a:xfrm>
            <a:off x="5355772" y="3937054"/>
            <a:ext cx="3744818" cy="2752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563EB-729C-7049-9614-94D158F80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5" t="4661" r="8542" b="9066"/>
          <a:stretch/>
        </p:blipFill>
        <p:spPr>
          <a:xfrm>
            <a:off x="5355772" y="1060071"/>
            <a:ext cx="3744818" cy="27721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60071"/>
            <a:ext cx="4937813" cy="473690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The modern city is bigger, more complex and requires higher levels of service from paved surfaces than in the past.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It should continue to meet the existing needs of vehicles and pedestrians.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It should recognise new requirements driven by climate change – rainfall management with SuDS and urban cooling through green infrastructure.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It should use new techniques to create the ‘permeable city’.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3CD704-EF67-DA42-B38A-E94593415CA2}"/>
              </a:ext>
            </a:extLst>
          </p:cNvPr>
          <p:cNvSpPr txBox="1">
            <a:spLocks/>
          </p:cNvSpPr>
          <p:nvPr/>
        </p:nvSpPr>
        <p:spPr>
          <a:xfrm>
            <a:off x="5355772" y="1060071"/>
            <a:ext cx="2011679" cy="61197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200" b="0" dirty="0">
                <a:solidFill>
                  <a:schemeClr val="tx1"/>
                </a:solidFill>
                <a:latin typeface="Helvetica" pitchFamily="2" charset="0"/>
              </a:rPr>
              <a:t>Traditional piped drainage – a sealed surface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644D92-55EB-B448-BDBC-EEA2E8A4A17B}"/>
              </a:ext>
            </a:extLst>
          </p:cNvPr>
          <p:cNvSpPr txBox="1">
            <a:spLocks/>
          </p:cNvSpPr>
          <p:nvPr/>
        </p:nvSpPr>
        <p:spPr>
          <a:xfrm>
            <a:off x="5355772" y="4155969"/>
            <a:ext cx="2325188" cy="61197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200" b="0" dirty="0">
                <a:solidFill>
                  <a:schemeClr val="tx1"/>
                </a:solidFill>
                <a:latin typeface="Helvetica" pitchFamily="2" charset="0"/>
              </a:rPr>
              <a:t>Permeable surface drainage</a:t>
            </a:r>
          </a:p>
          <a:p>
            <a:r>
              <a:rPr lang="en-GB" sz="1200" b="0" dirty="0">
                <a:solidFill>
                  <a:schemeClr val="tx1"/>
                </a:solidFill>
                <a:latin typeface="Helvetica" pitchFamily="2" charset="0"/>
              </a:rPr>
              <a:t>– water, air and gas exchange</a:t>
            </a:r>
          </a:p>
        </p:txBody>
      </p:sp>
    </p:spTree>
    <p:extLst>
      <p:ext uri="{BB962C8B-B14F-4D97-AF65-F5344CB8AC3E}">
        <p14:creationId xmlns:p14="http://schemas.microsoft.com/office/powerpoint/2010/main" val="250370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61998"/>
            <a:ext cx="4937813" cy="473690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Urban trees and green infrastructure are being transformed by new urban tree soil design enabling root space, gas exchange and water for growth.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The ‘Stockholm’ crushed rock support for tree growth is one approach.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The ‘tree cell’ support for tree growth is another approach.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lvl="1"/>
            <a:r>
              <a:rPr lang="en-GB" b="0" dirty="0">
                <a:solidFill>
                  <a:schemeClr val="tx1"/>
                </a:solidFill>
                <a:latin typeface="Helvetica" pitchFamily="2" charset="0"/>
              </a:rPr>
              <a:t>BUT essential opportunities to make this happen are being missed by not using permeable surfaces.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EE61E-30D2-AC43-AAA2-DC983CDF0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9" b="4490"/>
          <a:stretch/>
        </p:blipFill>
        <p:spPr>
          <a:xfrm>
            <a:off x="5301297" y="898953"/>
            <a:ext cx="3790451" cy="3063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36E08-EB24-7848-9308-BC6DA35CC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54"/>
          <a:stretch/>
        </p:blipFill>
        <p:spPr>
          <a:xfrm>
            <a:off x="5301297" y="4310642"/>
            <a:ext cx="3727253" cy="21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106043"/>
            <a:ext cx="4982067" cy="473690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Rainfall management should use adjacent permeable surfaces to enable passive watering and gas exchange for trees, and to deliver SuDS.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Rainfall is managed where it falls to clean and store water ‘at source’.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A full permeable profile manages rainfall on new development with SuDS storage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An ‘overlay’ profile is a recent technique for retrofit and asset renewal.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7D14B1-0211-C347-967B-8FA3635A5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51" r="3545" b="22225"/>
          <a:stretch/>
        </p:blipFill>
        <p:spPr>
          <a:xfrm>
            <a:off x="5097517" y="4894763"/>
            <a:ext cx="4046483" cy="1839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A84E7-7545-1D42-9BA8-FBA167B64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76" r="3189" b="23901"/>
          <a:stretch/>
        </p:blipFill>
        <p:spPr>
          <a:xfrm>
            <a:off x="5082613" y="2958595"/>
            <a:ext cx="4061387" cy="1839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84FB05-2577-0C46-AAF3-3A6E47259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9289" r="2477" b="20590"/>
          <a:stretch/>
        </p:blipFill>
        <p:spPr>
          <a:xfrm>
            <a:off x="5052692" y="1022428"/>
            <a:ext cx="4091308" cy="18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2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F729C-B61D-5245-AF05-EE6BC8945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" b="-274"/>
          <a:stretch/>
        </p:blipFill>
        <p:spPr>
          <a:xfrm>
            <a:off x="5276193" y="965200"/>
            <a:ext cx="3770022" cy="58039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78591"/>
            <a:ext cx="5160743" cy="5070804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Concrete block permeable paving has been proven over 25 years as a key multifunctional SuDS component.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Durable long-life high-strength blocks suitable for all low-speed urban traffic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Reusable after services access or for layout changes 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Avoiding root disruption to paving surface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Silt and pollution managed at the surface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Fully compatible with tree-pits, structural soils and bioretention planters.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4CB73-9027-0949-8F45-B4105295D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5" r="41890" b="477"/>
          <a:stretch/>
        </p:blipFill>
        <p:spPr>
          <a:xfrm>
            <a:off x="5276194" y="965200"/>
            <a:ext cx="3770022" cy="5803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86163D-1893-304E-BC60-6043B550607D}"/>
              </a:ext>
            </a:extLst>
          </p:cNvPr>
          <p:cNvSpPr/>
          <p:nvPr/>
        </p:nvSpPr>
        <p:spPr>
          <a:xfrm>
            <a:off x="704193" y="64921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i="1" dirty="0">
                <a:latin typeface="Helvetica" pitchFamily="2" charset="0"/>
              </a:rPr>
              <a:t>Martlesham Park &amp; Ride 18 years after completion</a:t>
            </a:r>
          </a:p>
        </p:txBody>
      </p:sp>
    </p:spTree>
    <p:extLst>
      <p:ext uri="{BB962C8B-B14F-4D97-AF65-F5344CB8AC3E}">
        <p14:creationId xmlns:p14="http://schemas.microsoft.com/office/powerpoint/2010/main" val="190757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E94500-85FB-DB49-B996-E3706E1E575C}"/>
              </a:ext>
            </a:extLst>
          </p:cNvPr>
          <p:cNvSpPr txBox="1">
            <a:spLocks/>
          </p:cNvSpPr>
          <p:nvPr/>
        </p:nvSpPr>
        <p:spPr>
          <a:xfrm>
            <a:off x="115449" y="1111445"/>
            <a:ext cx="5160743" cy="311765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The SYNERGY between permeable surfaces and green infrastructure design. 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Permeable surfaces collect and clean runoff ‘at source’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Clean water is delivered to green infrastructure every time it rains.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‘Passive collection’ requires no dedicated inlet devices or special maintenance.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B313A-A172-1146-B1CB-0E3F84DBD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42" t="14764" r="18704" b="11938"/>
          <a:stretch/>
        </p:blipFill>
        <p:spPr>
          <a:xfrm rot="5400000">
            <a:off x="5942004" y="3709532"/>
            <a:ext cx="2438397" cy="377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B082E-121A-394D-AB85-DFB29C2B9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808"/>
          <a:stretch/>
        </p:blipFill>
        <p:spPr>
          <a:xfrm>
            <a:off x="5276190" y="965200"/>
            <a:ext cx="3770023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62710"/>
            <a:ext cx="5160743" cy="4821255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Raingarden and tree planting enhancement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Everyday rainfall is captured for soil hydration during the summer.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‘Heat island’ effects are mitigated by evapotranspiration in summer.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High-intensity summer rainfall is managed.</a:t>
            </a:r>
          </a:p>
          <a:p>
            <a:pPr lvl="1"/>
            <a:r>
              <a:rPr lang="en-GB" dirty="0">
                <a:latin typeface="Helvetica" pitchFamily="2" charset="0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Pollution is retained on pavements for regular removal as current ‘best practice’.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Irrigation is available from above or below.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F685F-36B9-CF49-86CC-BD39D3DA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592" y="1062710"/>
            <a:ext cx="3765407" cy="204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B88EAE-1591-784B-8980-A92B8F27D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42" b="16963"/>
          <a:stretch/>
        </p:blipFill>
        <p:spPr>
          <a:xfrm>
            <a:off x="5379981" y="3274944"/>
            <a:ext cx="3764018" cy="35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D9CB33-6EFC-4843-9212-BD7AB1EB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44" r="6144"/>
          <a:stretch/>
        </p:blipFill>
        <p:spPr>
          <a:xfrm>
            <a:off x="5373978" y="2797392"/>
            <a:ext cx="3770022" cy="40409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52186"/>
            <a:ext cx="5160743" cy="5626909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The permeable block ‘overlay’ principle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Concrete block permeable paving on a 50mm bed of 2-6mm grit collects, cleans and stores up to 20mm of everyday rainfall for green infrastructure.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This represents up to 95% of rainfall events. Overflows manage extreme rainfall.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Lateral flows to trees, bioretention raingardens or greenspace for SuDS storage rehydrates the city landscape.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Low-intervention, permanent alternative to regular asphalt renewals, r</a:t>
            </a:r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e-using existing road base and embodied </a:t>
            </a:r>
            <a:r>
              <a:rPr lang="en-GB" dirty="0">
                <a:latin typeface="Helvetica" pitchFamily="2" charset="0"/>
              </a:rPr>
              <a:t>carbon.</a:t>
            </a:r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C7C4-852F-C74A-9FB8-F92FD2E2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803" y="949472"/>
            <a:ext cx="2887864" cy="15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D9CB33-6EFC-4843-9212-BD7AB1EB9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" r="1" b="-1387"/>
          <a:stretch/>
        </p:blipFill>
        <p:spPr>
          <a:xfrm>
            <a:off x="4069726" y="898953"/>
            <a:ext cx="5074274" cy="34726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871E4-1DE7-3842-B80E-1E7ACA3EC474}"/>
              </a:ext>
            </a:extLst>
          </p:cNvPr>
          <p:cNvSpPr txBox="1">
            <a:spLocks/>
          </p:cNvSpPr>
          <p:nvPr/>
        </p:nvSpPr>
        <p:spPr>
          <a:xfrm>
            <a:off x="115450" y="1015090"/>
            <a:ext cx="3954276" cy="5548548"/>
          </a:xfrm>
          <a:prstGeom prst="rect">
            <a:avLst/>
          </a:prstGeom>
        </p:spPr>
        <p:txBody>
          <a:bodyPr vert="horz" lIns="90000" tIns="0" rIns="9000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B51F3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GB" sz="1800" b="0" dirty="0">
                <a:solidFill>
                  <a:schemeClr val="tx1"/>
                </a:solidFill>
                <a:latin typeface="Helvetica" pitchFamily="2" charset="0"/>
              </a:rPr>
              <a:t>These relatively new technologies have now been used together in Britain with great results</a:t>
            </a:r>
          </a:p>
          <a:p>
            <a:endParaRPr lang="en-GB" sz="1800" b="0" dirty="0">
              <a:solidFill>
                <a:schemeClr val="tx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Bridget Joyce Square – the first overlay pavement still performing well after 5 years.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Tottenham regeneration – delivering ‘Healthy Streets’ with SuDS and trees. 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Urban tree planting is now an established technique countrywide – but it needs permeable surfaces for </a:t>
            </a:r>
            <a:r>
              <a:rPr lang="en-GB">
                <a:latin typeface="Helvetica" pitchFamily="2" charset="0"/>
              </a:rPr>
              <a:t>long-term sustainable performance</a:t>
            </a:r>
            <a:r>
              <a:rPr lang="en-GB" dirty="0">
                <a:latin typeface="Helvetica" pitchFamily="2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D1DD70-AE25-8747-93BE-27C4F3D21F99}"/>
              </a:ext>
            </a:extLst>
          </p:cNvPr>
          <p:cNvSpPr txBox="1">
            <a:spLocks/>
          </p:cNvSpPr>
          <p:nvPr/>
        </p:nvSpPr>
        <p:spPr>
          <a:xfrm>
            <a:off x="125878" y="178905"/>
            <a:ext cx="6955857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</a:t>
            </a:r>
            <a:r>
              <a:rPr lang="en-GB" sz="1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Trees, SuDS and Hard Landscapes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16804-190B-F241-9ABF-7D368BBBC6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117" y="4584500"/>
            <a:ext cx="1272086" cy="180016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631E13-03F0-8142-BF8C-7D8FC230A1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828" y="4584500"/>
            <a:ext cx="1273599" cy="1800162"/>
          </a:xfrm>
          <a:prstGeom prst="rect">
            <a:avLst/>
          </a:prstGeom>
          <a:ln w="127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EE09C6-039F-6C47-B49C-B514CB41B6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74578" y="4584500"/>
            <a:ext cx="1273598" cy="1800162"/>
          </a:xfrm>
          <a:prstGeom prst="rect">
            <a:avLst/>
          </a:prstGeom>
          <a:ln w="127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E86B81A-BCC4-9441-A01A-34E4109E4377}"/>
              </a:ext>
            </a:extLst>
          </p:cNvPr>
          <p:cNvSpPr txBox="1">
            <a:spLocks/>
          </p:cNvSpPr>
          <p:nvPr/>
        </p:nvSpPr>
        <p:spPr>
          <a:xfrm>
            <a:off x="5948708" y="6414411"/>
            <a:ext cx="2088254" cy="443589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1800" b="1" spc="-1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www.paving.org.uk</a:t>
            </a:r>
            <a:endParaRPr lang="en-GB" sz="1800" b="1" spc="-1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89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34065</TotalTime>
  <Words>622</Words>
  <Application>Microsoft Office PowerPoint</Application>
  <PresentationFormat>On-screen Show (4:3)</PresentationFormat>
  <Paragraphs>95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Hodson</dc:creator>
  <cp:lastModifiedBy>Sue James</cp:lastModifiedBy>
  <cp:revision>621</cp:revision>
  <cp:lastPrinted>2016-10-19T16:27:36Z</cp:lastPrinted>
  <dcterms:created xsi:type="dcterms:W3CDTF">2015-11-03T15:58:10Z</dcterms:created>
  <dcterms:modified xsi:type="dcterms:W3CDTF">2022-05-10T07:24:44Z</dcterms:modified>
</cp:coreProperties>
</file>